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1" r:id="rId4"/>
    <p:sldId id="257" r:id="rId5"/>
    <p:sldId id="261" r:id="rId6"/>
    <p:sldId id="262" r:id="rId7"/>
    <p:sldId id="263" r:id="rId8"/>
    <p:sldId id="265" r:id="rId9"/>
    <p:sldId id="270" r:id="rId10"/>
    <p:sldId id="272" r:id="rId11"/>
    <p:sldId id="266" r:id="rId12"/>
    <p:sldId id="276" r:id="rId13"/>
    <p:sldId id="277"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90" y="-102"/>
      </p:cViewPr>
      <p:guideLst>
        <p:guide orient="horz" pos="2160"/>
        <p:guide pos="2880"/>
      </p:guideLst>
    </p:cSldViewPr>
  </p:slideViewPr>
  <p:notesTextViewPr>
    <p:cViewPr>
      <p:scale>
        <a:sx n="1" d="1"/>
        <a:sy n="1" d="1"/>
      </p:scale>
      <p:origin x="0" y="0"/>
    </p:cViewPr>
  </p:notesTextViewPr>
  <p:sorterViewPr>
    <p:cViewPr>
      <p:scale>
        <a:sx n="100" d="100"/>
        <a:sy n="100" d="100"/>
      </p:scale>
      <p:origin x="0" y="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8197EF0-DE41-4BC5-A340-235480E0EBD3}" type="datetimeFigureOut">
              <a:rPr lang="fr-FR" smtClean="0"/>
              <a:t>17/11/2017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1268126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197EF0-DE41-4BC5-A340-235480E0EBD3}" type="datetimeFigureOut">
              <a:rPr lang="fr-FR" smtClean="0"/>
              <a:t>17/11/2017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411299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197EF0-DE41-4BC5-A340-235480E0EBD3}" type="datetimeFigureOut">
              <a:rPr lang="fr-FR" smtClean="0"/>
              <a:t>17/11/2017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213690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197EF0-DE41-4BC5-A340-235480E0EBD3}" type="datetimeFigureOut">
              <a:rPr lang="fr-FR" smtClean="0"/>
              <a:t>17/11/2017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398822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8197EF0-DE41-4BC5-A340-235480E0EBD3}" type="datetimeFigureOut">
              <a:rPr lang="fr-FR" smtClean="0"/>
              <a:t>17/11/2017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2201685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8197EF0-DE41-4BC5-A340-235480E0EBD3}" type="datetimeFigureOut">
              <a:rPr lang="fr-FR" smtClean="0"/>
              <a:t>17/11/2017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527994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8197EF0-DE41-4BC5-A340-235480E0EBD3}" type="datetimeFigureOut">
              <a:rPr lang="fr-FR" smtClean="0"/>
              <a:t>17/11/2017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1653394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8197EF0-DE41-4BC5-A340-235480E0EBD3}" type="datetimeFigureOut">
              <a:rPr lang="fr-FR" smtClean="0"/>
              <a:t>17/11/2017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34668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8197EF0-DE41-4BC5-A340-235480E0EBD3}" type="datetimeFigureOut">
              <a:rPr lang="fr-FR" smtClean="0"/>
              <a:t>17/11/2017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2061923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8197EF0-DE41-4BC5-A340-235480E0EBD3}" type="datetimeFigureOut">
              <a:rPr lang="fr-FR" smtClean="0"/>
              <a:t>17/11/2017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1315322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8197EF0-DE41-4BC5-A340-235480E0EBD3}" type="datetimeFigureOut">
              <a:rPr lang="fr-FR" smtClean="0"/>
              <a:t>17/11/2017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DFECA2-70FB-4B8E-9268-23B865F24602}" type="slidenum">
              <a:rPr lang="fr-FR" smtClean="0"/>
              <a:t>‹N°›</a:t>
            </a:fld>
            <a:endParaRPr lang="fr-FR"/>
          </a:p>
        </p:txBody>
      </p:sp>
    </p:spTree>
    <p:extLst>
      <p:ext uri="{BB962C8B-B14F-4D97-AF65-F5344CB8AC3E}">
        <p14:creationId xmlns:p14="http://schemas.microsoft.com/office/powerpoint/2010/main" val="3271069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197EF0-DE41-4BC5-A340-235480E0EBD3}" type="datetimeFigureOut">
              <a:rPr lang="fr-FR" smtClean="0"/>
              <a:t>17/11/2017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DFECA2-70FB-4B8E-9268-23B865F24602}" type="slidenum">
              <a:rPr lang="fr-FR" smtClean="0"/>
              <a:t>‹N°›</a:t>
            </a:fld>
            <a:endParaRPr lang="fr-FR"/>
          </a:p>
        </p:txBody>
      </p:sp>
    </p:spTree>
    <p:extLst>
      <p:ext uri="{BB962C8B-B14F-4D97-AF65-F5344CB8AC3E}">
        <p14:creationId xmlns:p14="http://schemas.microsoft.com/office/powerpoint/2010/main" val="308520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rotary.org/fr" TargetMode="External"/><Relationship Id="rId2" Type="http://schemas.openxmlformats.org/officeDocument/2006/relationships/hyperlink" Target="http://www.espoir-en-tete.org/"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frcneurodon.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espoir-en-tete.org/" TargetMode="External"/><Relationship Id="rId2" Type="http://schemas.openxmlformats.org/officeDocument/2006/relationships/hyperlink" Target="https://youtu.be/rhMWuhlYiYc"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a:bodyPr>
          <a:lstStyle/>
          <a:p>
            <a:endParaRPr lang="fr-FR" sz="2400" dirty="0"/>
          </a:p>
        </p:txBody>
      </p:sp>
      <p:sp>
        <p:nvSpPr>
          <p:cNvPr id="4" name="ZoneTexte 3"/>
          <p:cNvSpPr txBox="1"/>
          <p:nvPr/>
        </p:nvSpPr>
        <p:spPr>
          <a:xfrm>
            <a:off x="0" y="2924944"/>
            <a:ext cx="9144000" cy="1015663"/>
          </a:xfrm>
          <a:prstGeom prst="rect">
            <a:avLst/>
          </a:prstGeom>
          <a:solidFill>
            <a:srgbClr val="002060"/>
          </a:solidFill>
        </p:spPr>
        <p:txBody>
          <a:bodyPr wrap="square" rtlCol="0">
            <a:spAutoFit/>
          </a:bodyPr>
          <a:lstStyle/>
          <a:p>
            <a:pPr algn="ctr"/>
            <a:r>
              <a:rPr lang="fr-FR" sz="6000" dirty="0" smtClean="0">
                <a:solidFill>
                  <a:schemeClr val="tx2">
                    <a:lumMod val="60000"/>
                    <a:lumOff val="40000"/>
                  </a:schemeClr>
                </a:solidFill>
                <a:latin typeface="Arial Narrow" panose="020B0606020202030204" pitchFamily="34" charset="0"/>
              </a:rPr>
              <a:t>Dossier de presse</a:t>
            </a:r>
            <a:endParaRPr lang="fr-FR" sz="6000" dirty="0">
              <a:solidFill>
                <a:schemeClr val="tx2">
                  <a:lumMod val="60000"/>
                  <a:lumOff val="40000"/>
                </a:schemeClr>
              </a:solidFill>
              <a:latin typeface="Arial Narrow" panose="020B0606020202030204" pitchFamily="34" charset="0"/>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337" y="332656"/>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785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a:bodyPr>
          <a:lstStyle/>
          <a:p>
            <a:pPr marL="531813" algn="l">
              <a:defRPr/>
            </a:pPr>
            <a:r>
              <a:rPr lang="fr-FR" sz="2400" b="1" dirty="0" smtClean="0">
                <a:solidFill>
                  <a:srgbClr val="FFFF00"/>
                </a:solidFill>
              </a:rPr>
              <a:t/>
            </a:r>
            <a:br>
              <a:rPr lang="fr-FR" sz="2400" b="1" dirty="0" smtClean="0">
                <a:solidFill>
                  <a:srgbClr val="FFFF00"/>
                </a:solidFill>
              </a:rPr>
            </a:br>
            <a:r>
              <a:rPr lang="fr-FR" sz="2400" b="1" dirty="0">
                <a:solidFill>
                  <a:srgbClr val="FFFF00"/>
                </a:solidFill>
              </a:rPr>
              <a:t/>
            </a:r>
            <a:br>
              <a:rPr lang="fr-FR" sz="2400" b="1" dirty="0">
                <a:solidFill>
                  <a:srgbClr val="FFFF00"/>
                </a:solidFill>
              </a:rPr>
            </a:br>
            <a:r>
              <a:rPr lang="fr-FR" sz="2400" b="1" dirty="0" smtClean="0">
                <a:solidFill>
                  <a:srgbClr val="FFFF00"/>
                </a:solidFill>
              </a:rPr>
              <a:t/>
            </a:r>
            <a:br>
              <a:rPr lang="fr-FR" sz="2400" b="1" dirty="0" smtClean="0">
                <a:solidFill>
                  <a:srgbClr val="FFFF00"/>
                </a:solidFill>
              </a:rPr>
            </a:br>
            <a:r>
              <a:rPr lang="fr-FR" sz="2400" b="1" dirty="0" smtClean="0">
                <a:solidFill>
                  <a:srgbClr val="FFFF00"/>
                </a:solidFill>
              </a:rPr>
              <a:t/>
            </a:r>
            <a:br>
              <a:rPr lang="fr-FR" sz="2400" b="1" dirty="0" smtClean="0">
                <a:solidFill>
                  <a:srgbClr val="FFFF00"/>
                </a:solidFill>
              </a:rPr>
            </a:br>
            <a:r>
              <a:rPr lang="fr-FR" sz="2400" b="1" dirty="0">
                <a:solidFill>
                  <a:srgbClr val="FFFF00"/>
                </a:solidFill>
              </a:rPr>
              <a:t/>
            </a:r>
            <a:br>
              <a:rPr lang="fr-FR" sz="2400" b="1" dirty="0">
                <a:solidFill>
                  <a:srgbClr val="FFFF00"/>
                </a:solidFill>
              </a:rPr>
            </a:br>
            <a:r>
              <a:rPr lang="fr-FR" sz="1800" b="1" dirty="0" smtClean="0">
                <a:solidFill>
                  <a:schemeClr val="bg1"/>
                </a:solidFill>
              </a:rPr>
              <a:t>Fondation </a:t>
            </a:r>
            <a:r>
              <a:rPr lang="fr-FR" sz="1800" b="1" dirty="0">
                <a:solidFill>
                  <a:schemeClr val="bg1"/>
                </a:solidFill>
              </a:rPr>
              <a:t>pour la recherche sur l’Epilepsie (FFRE)</a:t>
            </a:r>
            <a:br>
              <a:rPr lang="fr-FR" sz="1800" b="1" dirty="0">
                <a:solidFill>
                  <a:schemeClr val="bg1"/>
                </a:solidFill>
              </a:rPr>
            </a:br>
            <a:r>
              <a:rPr lang="fr-FR" sz="1800" b="1" dirty="0" smtClean="0">
                <a:solidFill>
                  <a:schemeClr val="bg1"/>
                </a:solidFill>
              </a:rPr>
              <a:t/>
            </a:r>
            <a:br>
              <a:rPr lang="fr-FR" sz="1800" b="1" dirty="0" smtClean="0">
                <a:solidFill>
                  <a:schemeClr val="bg1"/>
                </a:solidFill>
              </a:rPr>
            </a:br>
            <a:r>
              <a:rPr lang="fr-FR" sz="1800" b="1" dirty="0" smtClean="0">
                <a:solidFill>
                  <a:schemeClr val="bg1"/>
                </a:solidFill>
              </a:rPr>
              <a:t>Association </a:t>
            </a:r>
            <a:r>
              <a:rPr lang="fr-FR" sz="1800" b="1" dirty="0">
                <a:solidFill>
                  <a:schemeClr val="bg1"/>
                </a:solidFill>
              </a:rPr>
              <a:t>France Parkinson</a:t>
            </a:r>
            <a:br>
              <a:rPr lang="fr-FR" sz="1800" b="1" dirty="0">
                <a:solidFill>
                  <a:schemeClr val="bg1"/>
                </a:solidFill>
              </a:rPr>
            </a:br>
            <a:r>
              <a:rPr lang="fr-FR" sz="1800" b="1" dirty="0" smtClean="0">
                <a:solidFill>
                  <a:schemeClr val="bg1"/>
                </a:solidFill>
              </a:rPr>
              <a:t/>
            </a:r>
            <a:br>
              <a:rPr lang="fr-FR" sz="1800" b="1" dirty="0" smtClean="0">
                <a:solidFill>
                  <a:schemeClr val="bg1"/>
                </a:solidFill>
              </a:rPr>
            </a:br>
            <a:r>
              <a:rPr lang="fr-FR" sz="1800" b="1" dirty="0" smtClean="0">
                <a:solidFill>
                  <a:schemeClr val="bg1"/>
                </a:solidFill>
              </a:rPr>
              <a:t>Association </a:t>
            </a:r>
            <a:r>
              <a:rPr lang="fr-FR" sz="1800" b="1" dirty="0">
                <a:solidFill>
                  <a:schemeClr val="bg1"/>
                </a:solidFill>
              </a:rPr>
              <a:t>pour la recherche sur la sclérose en plaques (ARSEP)</a:t>
            </a:r>
            <a:br>
              <a:rPr lang="fr-FR" sz="1800" b="1" dirty="0">
                <a:solidFill>
                  <a:schemeClr val="bg1"/>
                </a:solidFill>
              </a:rPr>
            </a:br>
            <a:r>
              <a:rPr lang="fr-FR" sz="1800" b="1" dirty="0" smtClean="0">
                <a:solidFill>
                  <a:schemeClr val="bg1"/>
                </a:solidFill>
              </a:rPr>
              <a:t/>
            </a:r>
            <a:br>
              <a:rPr lang="fr-FR" sz="1800" b="1" dirty="0" smtClean="0">
                <a:solidFill>
                  <a:schemeClr val="bg1"/>
                </a:solidFill>
              </a:rPr>
            </a:br>
            <a:r>
              <a:rPr lang="fr-FR" sz="1800" b="1" dirty="0" smtClean="0">
                <a:solidFill>
                  <a:schemeClr val="bg1"/>
                </a:solidFill>
              </a:rPr>
              <a:t>Union </a:t>
            </a:r>
            <a:r>
              <a:rPr lang="fr-FR" sz="1800" b="1" dirty="0">
                <a:solidFill>
                  <a:schemeClr val="bg1"/>
                </a:solidFill>
              </a:rPr>
              <a:t>des amis et familles de malades psychiques (UNAFAM)</a:t>
            </a:r>
            <a:br>
              <a:rPr lang="fr-FR" sz="1800" b="1" dirty="0">
                <a:solidFill>
                  <a:schemeClr val="bg1"/>
                </a:solidFill>
              </a:rPr>
            </a:br>
            <a:r>
              <a:rPr lang="fr-FR" sz="1800" b="1" dirty="0" smtClean="0">
                <a:solidFill>
                  <a:schemeClr val="bg1"/>
                </a:solidFill>
              </a:rPr>
              <a:t/>
            </a:r>
            <a:br>
              <a:rPr lang="fr-FR" sz="1800" b="1" dirty="0" smtClean="0">
                <a:solidFill>
                  <a:schemeClr val="bg1"/>
                </a:solidFill>
              </a:rPr>
            </a:br>
            <a:r>
              <a:rPr lang="fr-FR" sz="1800" b="1" dirty="0" smtClean="0">
                <a:solidFill>
                  <a:schemeClr val="bg1"/>
                </a:solidFill>
              </a:rPr>
              <a:t>Association </a:t>
            </a:r>
            <a:r>
              <a:rPr lang="fr-FR" sz="1800" b="1" dirty="0">
                <a:solidFill>
                  <a:schemeClr val="bg1"/>
                </a:solidFill>
              </a:rPr>
              <a:t>des malades atteints de dystonie  (AMADYS)</a:t>
            </a:r>
            <a:br>
              <a:rPr lang="fr-FR" sz="1800" b="1" dirty="0">
                <a:solidFill>
                  <a:schemeClr val="bg1"/>
                </a:solidFill>
              </a:rPr>
            </a:br>
            <a:r>
              <a:rPr lang="fr-FR" sz="1800" b="1" dirty="0" smtClean="0">
                <a:solidFill>
                  <a:schemeClr val="bg1"/>
                </a:solidFill>
              </a:rPr>
              <a:t/>
            </a:r>
            <a:br>
              <a:rPr lang="fr-FR" sz="1800" b="1" dirty="0" smtClean="0">
                <a:solidFill>
                  <a:schemeClr val="bg1"/>
                </a:solidFill>
              </a:rPr>
            </a:br>
            <a:r>
              <a:rPr lang="fr-FR" sz="1800" b="1" dirty="0" smtClean="0">
                <a:solidFill>
                  <a:schemeClr val="bg1"/>
                </a:solidFill>
              </a:rPr>
              <a:t>Association </a:t>
            </a:r>
            <a:r>
              <a:rPr lang="fr-FR" sz="1800" b="1" dirty="0">
                <a:solidFill>
                  <a:schemeClr val="bg1"/>
                </a:solidFill>
              </a:rPr>
              <a:t>pour la recherche sur la sclérose latérale amyotrophique (ARSLA</a:t>
            </a:r>
          </a:p>
        </p:txBody>
      </p:sp>
      <p:sp>
        <p:nvSpPr>
          <p:cNvPr id="4" name="ZoneTexte 3"/>
          <p:cNvSpPr txBox="1"/>
          <p:nvPr/>
        </p:nvSpPr>
        <p:spPr>
          <a:xfrm>
            <a:off x="0" y="1772816"/>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Les associations membres de la FRC</a:t>
            </a:r>
            <a:endParaRPr lang="fr-FR" sz="3600" dirty="0">
              <a:solidFill>
                <a:schemeClr val="tx2">
                  <a:lumMod val="60000"/>
                  <a:lumOff val="40000"/>
                </a:schemeClr>
              </a:solidFill>
              <a:latin typeface="Arial Narrow" panose="020B0606020202030204" pitchFamily="34" charset="0"/>
            </a:endParaRPr>
          </a:p>
        </p:txBody>
      </p:sp>
      <p:pic>
        <p:nvPicPr>
          <p:cNvPr id="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8222" y="5916103"/>
            <a:ext cx="83185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6293294"/>
            <a:ext cx="7429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62756" y="6265341"/>
            <a:ext cx="965628" cy="4349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44691" y="6205675"/>
            <a:ext cx="771525"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7744" y="6205675"/>
            <a:ext cx="606662" cy="583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552" y="6388033"/>
            <a:ext cx="1180536" cy="359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14337" y="116632"/>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6547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a:bodyPr>
          <a:lstStyle/>
          <a:p>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endParaRPr lang="fr-FR" sz="2400" dirty="0"/>
          </a:p>
        </p:txBody>
      </p:sp>
      <p:sp>
        <p:nvSpPr>
          <p:cNvPr id="4" name="ZoneTexte 3"/>
          <p:cNvSpPr txBox="1"/>
          <p:nvPr/>
        </p:nvSpPr>
        <p:spPr>
          <a:xfrm>
            <a:off x="0" y="1916832"/>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Utilisation des fonds</a:t>
            </a:r>
            <a:endParaRPr lang="fr-FR" sz="3600" dirty="0">
              <a:solidFill>
                <a:schemeClr val="tx2">
                  <a:lumMod val="60000"/>
                  <a:lumOff val="40000"/>
                </a:schemeClr>
              </a:solidFill>
              <a:latin typeface="Arial Narrow" panose="020B0606020202030204" pitchFamily="34" charset="0"/>
            </a:endParaRPr>
          </a:p>
        </p:txBody>
      </p:sp>
      <p:sp>
        <p:nvSpPr>
          <p:cNvPr id="6" name="Espace réservé du contenu 2">
            <a:extLst>
              <a:ext uri="{FF2B5EF4-FFF2-40B4-BE49-F238E27FC236}">
                <a16:creationId xmlns:a16="http://schemas.microsoft.com/office/drawing/2014/main" xmlns="" id="{017C2DAE-1172-47B7-892B-0339E7D0498B}"/>
              </a:ext>
            </a:extLst>
          </p:cNvPr>
          <p:cNvSpPr txBox="1">
            <a:spLocks/>
          </p:cNvSpPr>
          <p:nvPr/>
        </p:nvSpPr>
        <p:spPr>
          <a:xfrm>
            <a:off x="35496" y="2647301"/>
            <a:ext cx="9108504" cy="423808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600"/>
              </a:spcBef>
            </a:pPr>
            <a:r>
              <a:rPr lang="fr-FR" dirty="0" smtClean="0">
                <a:solidFill>
                  <a:schemeClr val="bg1"/>
                </a:solidFill>
              </a:rPr>
              <a:t>Depuis 2005 </a:t>
            </a:r>
            <a:r>
              <a:rPr lang="fr-FR" dirty="0" smtClean="0">
                <a:solidFill>
                  <a:schemeClr val="bg1"/>
                </a:solidFill>
                <a:sym typeface="Wingdings" panose="05000000000000000000" pitchFamily="2" charset="2"/>
              </a:rPr>
              <a:t> </a:t>
            </a:r>
            <a:r>
              <a:rPr lang="fr-FR" dirty="0" smtClean="0">
                <a:solidFill>
                  <a:schemeClr val="bg1"/>
                </a:solidFill>
              </a:rPr>
              <a:t>1 euro de don </a:t>
            </a:r>
          </a:p>
          <a:p>
            <a:pPr>
              <a:spcBef>
                <a:spcPts val="600"/>
              </a:spcBef>
            </a:pPr>
            <a:r>
              <a:rPr lang="fr-FR" sz="3600" dirty="0" smtClean="0">
                <a:solidFill>
                  <a:schemeClr val="bg1"/>
                </a:solidFill>
              </a:rPr>
              <a:t>=</a:t>
            </a:r>
            <a:r>
              <a:rPr lang="fr-FR" sz="2400" dirty="0" smtClean="0">
                <a:solidFill>
                  <a:schemeClr val="bg1"/>
                </a:solidFill>
              </a:rPr>
              <a:t> </a:t>
            </a:r>
          </a:p>
          <a:p>
            <a:pPr>
              <a:spcBef>
                <a:spcPts val="600"/>
              </a:spcBef>
            </a:pPr>
            <a:r>
              <a:rPr lang="fr-FR" dirty="0" smtClean="0">
                <a:solidFill>
                  <a:schemeClr val="bg1"/>
                </a:solidFill>
              </a:rPr>
              <a:t>1 euro investi dans la recherche sur le cerveau</a:t>
            </a:r>
            <a:endParaRPr lang="fr-FR" dirty="0" smtClean="0"/>
          </a:p>
          <a:p>
            <a:pPr marL="0" lvl="3">
              <a:lnSpc>
                <a:spcPct val="150000"/>
              </a:lnSpc>
            </a:pPr>
            <a:r>
              <a:rPr lang="fr-FR" sz="2800" b="1" dirty="0" smtClean="0">
                <a:solidFill>
                  <a:schemeClr val="bg1"/>
                </a:solidFill>
              </a:rPr>
              <a:t>62 équipes de recherche sur le cerveau  </a:t>
            </a:r>
          </a:p>
          <a:p>
            <a:pPr marL="1588" lvl="3">
              <a:lnSpc>
                <a:spcPct val="150000"/>
              </a:lnSpc>
            </a:pPr>
            <a:r>
              <a:rPr lang="fr-FR" sz="2800" b="1" dirty="0" smtClean="0">
                <a:solidFill>
                  <a:schemeClr val="bg1"/>
                </a:solidFill>
              </a:rPr>
              <a:t> financées à hauteur de </a:t>
            </a:r>
            <a:r>
              <a:rPr lang="fr-FR" sz="2800" b="1" dirty="0" smtClean="0">
                <a:solidFill>
                  <a:schemeClr val="bg1"/>
                </a:solidFill>
              </a:rPr>
              <a:t>prés</a:t>
            </a:r>
            <a:r>
              <a:rPr lang="fr-FR" sz="2800" b="1" dirty="0" smtClean="0">
                <a:solidFill>
                  <a:schemeClr val="bg1"/>
                </a:solidFill>
              </a:rPr>
              <a:t> </a:t>
            </a:r>
            <a:r>
              <a:rPr lang="fr-FR" sz="2800" b="1" dirty="0" smtClean="0">
                <a:solidFill>
                  <a:schemeClr val="bg1"/>
                </a:solidFill>
              </a:rPr>
              <a:t>de </a:t>
            </a:r>
          </a:p>
          <a:p>
            <a:pPr marL="1588" lvl="3">
              <a:lnSpc>
                <a:spcPct val="150000"/>
              </a:lnSpc>
            </a:pPr>
            <a:r>
              <a:rPr lang="fr-FR" sz="2800" b="1" dirty="0" smtClean="0">
                <a:solidFill>
                  <a:schemeClr val="bg1"/>
                </a:solidFill>
              </a:rPr>
              <a:t>11 </a:t>
            </a:r>
            <a:r>
              <a:rPr lang="fr-FR" sz="2800" b="1" dirty="0" smtClean="0">
                <a:solidFill>
                  <a:schemeClr val="bg1"/>
                </a:solidFill>
              </a:rPr>
              <a:t>millions d'euros en 12 ans</a:t>
            </a:r>
          </a:p>
          <a:p>
            <a:endParaRPr lang="fr-FR" dirty="0" smtClean="0"/>
          </a:p>
          <a:p>
            <a:endParaRPr lang="fr-FR" dirty="0"/>
          </a:p>
        </p:txBody>
      </p:sp>
      <p:sp>
        <p:nvSpPr>
          <p:cNvPr id="3" name="AutoShape 4" descr="https://brandcenter.rotary.org/Asset/Thumbnail/719?name=details&amp;m=63524888543099295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337" y="116632"/>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4582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fontScale="90000"/>
          </a:bodyPr>
          <a:lstStyle/>
          <a:p>
            <a:pPr marL="442913" algn="l"/>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altLang="fr-FR" sz="2400" u="sng" dirty="0" smtClean="0">
                <a:solidFill>
                  <a:schemeClr val="bg1"/>
                </a:solidFill>
              </a:rPr>
              <a:t>Entreprises </a:t>
            </a:r>
            <a:r>
              <a:rPr lang="fr-FR" altLang="fr-FR" sz="2400" u="sng" dirty="0">
                <a:solidFill>
                  <a:schemeClr val="bg1"/>
                </a:solidFill>
              </a:rPr>
              <a:t>:</a:t>
            </a:r>
            <a:r>
              <a:rPr lang="fr-FR" altLang="fr-FR" sz="2400" dirty="0">
                <a:solidFill>
                  <a:schemeClr val="bg1"/>
                </a:solidFill>
              </a:rPr>
              <a:t/>
            </a:r>
            <a:br>
              <a:rPr lang="fr-FR" altLang="fr-FR" sz="2400" dirty="0">
                <a:solidFill>
                  <a:schemeClr val="bg1"/>
                </a:solidFill>
              </a:rPr>
            </a:br>
            <a:r>
              <a:rPr lang="fr-FR" altLang="fr-FR" sz="2400" dirty="0">
                <a:solidFill>
                  <a:schemeClr val="bg1"/>
                </a:solidFill>
              </a:rPr>
              <a:t> </a:t>
            </a:r>
            <a:r>
              <a:rPr lang="fr-FR" altLang="fr-FR" sz="2400" dirty="0" smtClean="0">
                <a:solidFill>
                  <a:schemeClr val="bg1"/>
                </a:solidFill>
              </a:rPr>
              <a:t/>
            </a:r>
            <a:br>
              <a:rPr lang="fr-FR" altLang="fr-FR" sz="2400" dirty="0" smtClean="0">
                <a:solidFill>
                  <a:schemeClr val="bg1"/>
                </a:solidFill>
              </a:rPr>
            </a:br>
            <a:r>
              <a:rPr lang="fr-FR" altLang="fr-FR" sz="2400" dirty="0" smtClean="0">
                <a:solidFill>
                  <a:schemeClr val="bg1"/>
                </a:solidFill>
              </a:rPr>
              <a:t>Réduction </a:t>
            </a:r>
            <a:r>
              <a:rPr lang="fr-FR" altLang="fr-FR" sz="2400" dirty="0">
                <a:solidFill>
                  <a:schemeClr val="bg1"/>
                </a:solidFill>
              </a:rPr>
              <a:t>d’impôt à hauteur de 60 % du don de 8 € dans la limite de 5 ‰ du chiffre d’affaires. </a:t>
            </a:r>
            <a:br>
              <a:rPr lang="fr-FR" altLang="fr-FR" sz="2400" dirty="0">
                <a:solidFill>
                  <a:schemeClr val="bg1"/>
                </a:solidFill>
              </a:rPr>
            </a:br>
            <a:r>
              <a:rPr lang="fr-FR" altLang="fr-FR" sz="2400" dirty="0">
                <a:solidFill>
                  <a:schemeClr val="bg1"/>
                </a:solidFill>
              </a:rPr>
              <a:t> Comptabilisation en charges des 7 € du prix de la place lorsque celle-ci est offerte en cadeau (clients, personnel, etc.).</a:t>
            </a:r>
            <a:br>
              <a:rPr lang="fr-FR" altLang="fr-FR" sz="2400" dirty="0">
                <a:solidFill>
                  <a:schemeClr val="bg1"/>
                </a:solidFill>
              </a:rPr>
            </a:br>
            <a:r>
              <a:rPr lang="fr-FR" altLang="fr-FR" sz="2400" dirty="0" smtClean="0">
                <a:solidFill>
                  <a:schemeClr val="bg1"/>
                </a:solidFill>
              </a:rPr>
              <a:t/>
            </a:r>
            <a:br>
              <a:rPr lang="fr-FR" altLang="fr-FR" sz="2400" dirty="0" smtClean="0">
                <a:solidFill>
                  <a:schemeClr val="bg1"/>
                </a:solidFill>
              </a:rPr>
            </a:br>
            <a:r>
              <a:rPr lang="fr-FR" altLang="fr-FR" sz="2400" u="sng" dirty="0" smtClean="0">
                <a:solidFill>
                  <a:schemeClr val="bg1"/>
                </a:solidFill>
              </a:rPr>
              <a:t>Particuliers </a:t>
            </a:r>
            <a:r>
              <a:rPr lang="fr-FR" altLang="fr-FR" sz="2400" u="sng" dirty="0">
                <a:solidFill>
                  <a:schemeClr val="bg1"/>
                </a:solidFill>
              </a:rPr>
              <a:t>:</a:t>
            </a:r>
            <a:r>
              <a:rPr lang="fr-FR" altLang="fr-FR" sz="2400" dirty="0">
                <a:solidFill>
                  <a:schemeClr val="bg1"/>
                </a:solidFill>
              </a:rPr>
              <a:t/>
            </a:r>
            <a:br>
              <a:rPr lang="fr-FR" altLang="fr-FR" sz="2400" dirty="0">
                <a:solidFill>
                  <a:schemeClr val="bg1"/>
                </a:solidFill>
              </a:rPr>
            </a:br>
            <a:r>
              <a:rPr lang="fr-FR" altLang="fr-FR" sz="2400" dirty="0" smtClean="0">
                <a:solidFill>
                  <a:schemeClr val="bg1"/>
                </a:solidFill>
              </a:rPr>
              <a:t/>
            </a:r>
            <a:br>
              <a:rPr lang="fr-FR" altLang="fr-FR" sz="2400" dirty="0" smtClean="0">
                <a:solidFill>
                  <a:schemeClr val="bg1"/>
                </a:solidFill>
              </a:rPr>
            </a:br>
            <a:r>
              <a:rPr lang="fr-FR" altLang="fr-FR" sz="2400" dirty="0" smtClean="0">
                <a:solidFill>
                  <a:schemeClr val="bg1"/>
                </a:solidFill>
              </a:rPr>
              <a:t> </a:t>
            </a:r>
            <a:r>
              <a:rPr lang="fr-FR" altLang="fr-FR" sz="2400" dirty="0">
                <a:solidFill>
                  <a:schemeClr val="bg1"/>
                </a:solidFill>
              </a:rPr>
              <a:t>Réduction d'impôt sur le revenu égale à 66 % du don de 8 € dans la limite de 20 % du revenu imposable</a:t>
            </a:r>
            <a:r>
              <a:rPr lang="fr-FR" altLang="fr-FR" sz="2000" dirty="0">
                <a:solidFill>
                  <a:schemeClr val="bg1"/>
                </a:solidFill>
                <a:latin typeface="Arial" charset="0"/>
              </a:rPr>
              <a:t/>
            </a:r>
            <a:br>
              <a:rPr lang="fr-FR" altLang="fr-FR" sz="2000" dirty="0">
                <a:solidFill>
                  <a:schemeClr val="bg1"/>
                </a:solidFill>
                <a:latin typeface="Arial"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endParaRPr lang="fr-FR" sz="2400" dirty="0"/>
          </a:p>
        </p:txBody>
      </p:sp>
      <p:sp>
        <p:nvSpPr>
          <p:cNvPr id="4" name="ZoneTexte 3"/>
          <p:cNvSpPr txBox="1"/>
          <p:nvPr/>
        </p:nvSpPr>
        <p:spPr>
          <a:xfrm>
            <a:off x="0" y="1916832"/>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Principes de la défiscalisation</a:t>
            </a:r>
            <a:endParaRPr lang="fr-FR" sz="3600" dirty="0">
              <a:solidFill>
                <a:schemeClr val="tx2">
                  <a:lumMod val="60000"/>
                  <a:lumOff val="40000"/>
                </a:schemeClr>
              </a:solidFill>
              <a:latin typeface="Arial Narrow" panose="020B0606020202030204" pitchFamily="34" charset="0"/>
            </a:endParaRPr>
          </a:p>
        </p:txBody>
      </p:sp>
      <p:sp>
        <p:nvSpPr>
          <p:cNvPr id="6" name="Espace réservé du contenu 2">
            <a:extLst>
              <a:ext uri="{FF2B5EF4-FFF2-40B4-BE49-F238E27FC236}">
                <a16:creationId xmlns:a16="http://schemas.microsoft.com/office/drawing/2014/main" xmlns="" id="{017C2DAE-1172-47B7-892B-0339E7D0498B}"/>
              </a:ext>
            </a:extLst>
          </p:cNvPr>
          <p:cNvSpPr txBox="1">
            <a:spLocks/>
          </p:cNvSpPr>
          <p:nvPr/>
        </p:nvSpPr>
        <p:spPr>
          <a:xfrm>
            <a:off x="35496" y="2647301"/>
            <a:ext cx="9108504" cy="423808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dirty="0"/>
          </a:p>
        </p:txBody>
      </p:sp>
      <p:sp>
        <p:nvSpPr>
          <p:cNvPr id="3" name="AutoShape 4" descr="https://brandcenter.rotary.org/Asset/Thumbnail/719?name=details&amp;m=63524888543099295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337" y="116632"/>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1782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fontScale="90000"/>
          </a:bodyPr>
          <a:lstStyle/>
          <a:p>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altLang="fr-FR" sz="2400" i="1" u="sng" dirty="0" smtClean="0">
                <a:solidFill>
                  <a:schemeClr val="bg1"/>
                </a:solidFill>
                <a:hlinkClick r:id="rId2"/>
              </a:rPr>
              <a:t>http</a:t>
            </a:r>
            <a:r>
              <a:rPr lang="fr-FR" altLang="fr-FR" sz="2400" i="1" u="sng" dirty="0">
                <a:solidFill>
                  <a:schemeClr val="bg1"/>
                </a:solidFill>
                <a:hlinkClick r:id="rId2"/>
              </a:rPr>
              <a:t>://</a:t>
            </a:r>
            <a:r>
              <a:rPr lang="fr-FR" altLang="fr-FR" sz="2400" i="1" u="sng" dirty="0" smtClean="0">
                <a:solidFill>
                  <a:schemeClr val="bg1"/>
                </a:solidFill>
                <a:hlinkClick r:id="rId2"/>
              </a:rPr>
              <a:t>www.espoir-en-tete.org</a:t>
            </a:r>
            <a:r>
              <a:rPr lang="fr-FR" altLang="fr-FR" sz="2400" i="1" u="sng" dirty="0" smtClean="0">
                <a:solidFill>
                  <a:schemeClr val="bg1"/>
                </a:solidFill>
              </a:rPr>
              <a:t/>
            </a:r>
            <a:br>
              <a:rPr lang="fr-FR" altLang="fr-FR" sz="2400" i="1" u="sng" dirty="0" smtClean="0">
                <a:solidFill>
                  <a:schemeClr val="bg1"/>
                </a:solidFill>
              </a:rPr>
            </a:br>
            <a:r>
              <a:rPr lang="fr-FR" altLang="fr-FR" sz="2400" i="1" u="sng" dirty="0">
                <a:solidFill>
                  <a:schemeClr val="bg1"/>
                </a:solidFill>
              </a:rPr>
              <a:t/>
            </a:r>
            <a:br>
              <a:rPr lang="fr-FR" altLang="fr-FR" sz="2400" i="1" u="sng" dirty="0">
                <a:solidFill>
                  <a:schemeClr val="bg1"/>
                </a:solidFill>
              </a:rPr>
            </a:br>
            <a:r>
              <a:rPr lang="fr-FR" altLang="fr-FR" sz="2400" i="1" u="sng" dirty="0">
                <a:solidFill>
                  <a:schemeClr val="bg1"/>
                </a:solidFill>
              </a:rPr>
              <a:t/>
            </a:r>
            <a:br>
              <a:rPr lang="fr-FR" altLang="fr-FR" sz="2400" i="1" u="sng" dirty="0">
                <a:solidFill>
                  <a:schemeClr val="bg1"/>
                </a:solidFill>
              </a:rPr>
            </a:br>
            <a:r>
              <a:rPr lang="fr-FR" altLang="fr-FR" sz="2400" i="1" u="sng" dirty="0">
                <a:solidFill>
                  <a:schemeClr val="bg1"/>
                </a:solidFill>
                <a:hlinkClick r:id="rId3"/>
              </a:rPr>
              <a:t>https://www.rotary.org/fr</a:t>
            </a:r>
            <a:r>
              <a:rPr lang="fr-FR" altLang="fr-FR" sz="2400" i="1" u="sng" dirty="0">
                <a:solidFill>
                  <a:schemeClr val="bg1"/>
                </a:solidFill>
              </a:rPr>
              <a:t/>
            </a:r>
            <a:br>
              <a:rPr lang="fr-FR" altLang="fr-FR" sz="2400" i="1" u="sng" dirty="0">
                <a:solidFill>
                  <a:schemeClr val="bg1"/>
                </a:solidFill>
              </a:rPr>
            </a:br>
            <a:r>
              <a:rPr lang="fr-FR" altLang="fr-FR" sz="2400" i="1" u="sng" dirty="0">
                <a:solidFill>
                  <a:schemeClr val="bg1"/>
                </a:solidFill>
              </a:rPr>
              <a:t/>
            </a:r>
            <a:br>
              <a:rPr lang="fr-FR" altLang="fr-FR" sz="2400" i="1" u="sng" dirty="0">
                <a:solidFill>
                  <a:schemeClr val="bg1"/>
                </a:solidFill>
              </a:rPr>
            </a:br>
            <a:r>
              <a:rPr lang="fr-FR" altLang="fr-FR" sz="2400" i="1" u="sng" dirty="0" smtClean="0">
                <a:solidFill>
                  <a:schemeClr val="bg1"/>
                </a:solidFill>
              </a:rPr>
              <a:t/>
            </a:r>
            <a:br>
              <a:rPr lang="fr-FR" altLang="fr-FR" sz="2400" i="1" u="sng" dirty="0" smtClean="0">
                <a:solidFill>
                  <a:schemeClr val="bg1"/>
                </a:solidFill>
              </a:rPr>
            </a:br>
            <a:r>
              <a:rPr lang="fr-FR" altLang="fr-FR" sz="2400" i="1" u="sng" dirty="0" smtClean="0">
                <a:solidFill>
                  <a:schemeClr val="bg1"/>
                </a:solidFill>
                <a:hlinkClick r:id="rId4"/>
              </a:rPr>
              <a:t>http</a:t>
            </a:r>
            <a:r>
              <a:rPr lang="fr-FR" altLang="fr-FR" sz="2400" i="1" u="sng" dirty="0">
                <a:solidFill>
                  <a:schemeClr val="bg1"/>
                </a:solidFill>
                <a:hlinkClick r:id="rId4"/>
              </a:rPr>
              <a:t>://www.frcneurodon.org</a:t>
            </a:r>
            <a:r>
              <a:rPr lang="fr-FR" altLang="fr-FR" sz="2400" i="1" u="sng" dirty="0">
                <a:solidFill>
                  <a:schemeClr val="bg1"/>
                </a:solidFill>
              </a:rPr>
              <a:t/>
            </a:r>
            <a:br>
              <a:rPr lang="fr-FR" altLang="fr-FR" sz="2400" i="1" u="sng" dirty="0">
                <a:solidFill>
                  <a:schemeClr val="bg1"/>
                </a:solidFill>
              </a:rPr>
            </a:br>
            <a:r>
              <a:rPr lang="fr-FR" altLang="fr-FR" sz="1800" i="1" u="sng" dirty="0">
                <a:solidFill>
                  <a:schemeClr val="bg1"/>
                </a:solidFill>
              </a:rPr>
              <a:t/>
            </a:r>
            <a:br>
              <a:rPr lang="fr-FR" altLang="fr-FR" sz="1800" i="1" u="sng" dirty="0">
                <a:solidFill>
                  <a:schemeClr val="bg1"/>
                </a:solidFill>
              </a:rPr>
            </a:br>
            <a:r>
              <a:rPr lang="fr-FR" altLang="fr-FR" sz="1800" dirty="0">
                <a:solidFill>
                  <a:schemeClr val="bg1"/>
                </a:solidFill>
                <a:latin typeface="Arial" charset="0"/>
              </a:rPr>
              <a:t/>
            </a:r>
            <a:br>
              <a:rPr lang="fr-FR" altLang="fr-FR" sz="1800" dirty="0">
                <a:solidFill>
                  <a:schemeClr val="bg1"/>
                </a:solidFill>
                <a:latin typeface="Arial"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endParaRPr lang="fr-FR" sz="2400" dirty="0"/>
          </a:p>
        </p:txBody>
      </p:sp>
      <p:sp>
        <p:nvSpPr>
          <p:cNvPr id="4" name="ZoneTexte 3"/>
          <p:cNvSpPr txBox="1"/>
          <p:nvPr/>
        </p:nvSpPr>
        <p:spPr>
          <a:xfrm>
            <a:off x="0" y="1916832"/>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Liens utiles</a:t>
            </a:r>
            <a:endParaRPr lang="fr-FR" sz="3600" dirty="0">
              <a:solidFill>
                <a:schemeClr val="tx2">
                  <a:lumMod val="60000"/>
                  <a:lumOff val="40000"/>
                </a:schemeClr>
              </a:solidFill>
              <a:latin typeface="Arial Narrow" panose="020B0606020202030204" pitchFamily="34" charset="0"/>
            </a:endParaRPr>
          </a:p>
        </p:txBody>
      </p:sp>
      <p:sp>
        <p:nvSpPr>
          <p:cNvPr id="6" name="Espace réservé du contenu 2">
            <a:extLst>
              <a:ext uri="{FF2B5EF4-FFF2-40B4-BE49-F238E27FC236}">
                <a16:creationId xmlns:a16="http://schemas.microsoft.com/office/drawing/2014/main" xmlns="" id="{017C2DAE-1172-47B7-892B-0339E7D0498B}"/>
              </a:ext>
            </a:extLst>
          </p:cNvPr>
          <p:cNvSpPr txBox="1">
            <a:spLocks/>
          </p:cNvSpPr>
          <p:nvPr/>
        </p:nvSpPr>
        <p:spPr>
          <a:xfrm>
            <a:off x="35496" y="2647301"/>
            <a:ext cx="9108504" cy="423808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dirty="0"/>
          </a:p>
        </p:txBody>
      </p:sp>
      <p:sp>
        <p:nvSpPr>
          <p:cNvPr id="3" name="AutoShape 4" descr="https://brandcenter.rotary.org/Asset/Thumbnail/719?name=details&amp;m=63524888543099295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8"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4337" y="188640"/>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6417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a:bodyPr>
          <a:lstStyle/>
          <a:p>
            <a:r>
              <a:rPr lang="fr-FR" sz="1600" dirty="0" smtClean="0"/>
              <a:t/>
            </a:r>
            <a:br>
              <a:rPr lang="fr-FR" sz="1600" dirty="0" smtClean="0"/>
            </a:br>
            <a:r>
              <a:rPr lang="fr-FR" sz="1600" dirty="0"/>
              <a:t/>
            </a:r>
            <a:br>
              <a:rPr lang="fr-FR" sz="1600" dirty="0"/>
            </a:br>
            <a:r>
              <a:rPr lang="fr-FR" sz="1600" dirty="0" smtClean="0"/>
              <a:t/>
            </a:r>
            <a:br>
              <a:rPr lang="fr-FR" sz="1600" dirty="0" smtClean="0"/>
            </a:br>
            <a:r>
              <a:rPr lang="fr-FR" sz="1600" dirty="0"/>
              <a:t/>
            </a:r>
            <a:br>
              <a:rPr lang="fr-FR" sz="1600" dirty="0"/>
            </a:br>
            <a:r>
              <a:rPr lang="fr-FR" sz="1600" dirty="0" smtClean="0"/>
              <a:t/>
            </a:r>
            <a:br>
              <a:rPr lang="fr-FR" sz="1600" dirty="0" smtClean="0"/>
            </a:br>
            <a:r>
              <a:rPr lang="fr-FR" sz="1600" dirty="0"/>
              <a:t/>
            </a:r>
            <a:br>
              <a:rPr lang="fr-FR" sz="1600" dirty="0"/>
            </a:br>
            <a:r>
              <a:rPr lang="fr-FR" sz="1600" dirty="0" smtClean="0"/>
              <a:t/>
            </a:r>
            <a:br>
              <a:rPr lang="fr-FR" sz="1600" dirty="0" smtClean="0"/>
            </a:br>
            <a:r>
              <a:rPr lang="fr-FR" sz="1600" dirty="0" smtClean="0"/>
              <a:t/>
            </a:r>
            <a:br>
              <a:rPr lang="fr-FR" sz="1600" dirty="0" smtClean="0"/>
            </a:br>
            <a:r>
              <a:rPr lang="fr-FR" sz="1800" dirty="0" smtClean="0">
                <a:solidFill>
                  <a:schemeClr val="bg1"/>
                </a:solidFill>
              </a:rPr>
              <a:t>Dans </a:t>
            </a:r>
            <a:r>
              <a:rPr lang="fr-FR" sz="1800" dirty="0">
                <a:solidFill>
                  <a:schemeClr val="bg1"/>
                </a:solidFill>
              </a:rPr>
              <a:t>toute la France, le même jour </a:t>
            </a:r>
            <a:r>
              <a:rPr lang="fr-FR" sz="1800" dirty="0" smtClean="0">
                <a:solidFill>
                  <a:schemeClr val="bg1"/>
                </a:solidFill>
              </a:rPr>
              <a:t>, </a:t>
            </a:r>
            <a:r>
              <a:rPr lang="fr-FR" sz="1800" dirty="0">
                <a:solidFill>
                  <a:schemeClr val="bg1"/>
                </a:solidFill>
              </a:rPr>
              <a:t>à l'appel des Rotariens français,</a:t>
            </a:r>
            <a:br>
              <a:rPr lang="fr-FR" sz="1800" dirty="0">
                <a:solidFill>
                  <a:schemeClr val="bg1"/>
                </a:solidFill>
              </a:rPr>
            </a:br>
            <a:r>
              <a:rPr lang="fr-FR" sz="1800" dirty="0">
                <a:solidFill>
                  <a:schemeClr val="bg1"/>
                </a:solidFill>
              </a:rPr>
              <a:t>plusieurs dizaines de milliers de spectateurs assistent à une avant-première caritative du</a:t>
            </a:r>
            <a:br>
              <a:rPr lang="fr-FR" sz="1800" dirty="0">
                <a:solidFill>
                  <a:schemeClr val="bg1"/>
                </a:solidFill>
              </a:rPr>
            </a:br>
            <a:r>
              <a:rPr lang="fr-FR" sz="1800" dirty="0">
                <a:solidFill>
                  <a:schemeClr val="bg1"/>
                </a:solidFill>
              </a:rPr>
              <a:t>film d'un grand distributeur en vue de récolter des fonds pour la recherche sur le cerveau,</a:t>
            </a:r>
            <a:br>
              <a:rPr lang="fr-FR" sz="1800" dirty="0">
                <a:solidFill>
                  <a:schemeClr val="bg1"/>
                </a:solidFill>
              </a:rPr>
            </a:br>
            <a:r>
              <a:rPr lang="fr-FR" sz="1800" dirty="0">
                <a:solidFill>
                  <a:schemeClr val="bg1"/>
                </a:solidFill>
              </a:rPr>
              <a:t>tel est le principe d'Espoir en tête des Rotariens français.</a:t>
            </a:r>
            <a:br>
              <a:rPr lang="fr-FR" sz="1800" dirty="0">
                <a:solidFill>
                  <a:schemeClr val="bg1"/>
                </a:solidFill>
              </a:rPr>
            </a:br>
            <a:r>
              <a:rPr lang="fr-FR" sz="1800" dirty="0">
                <a:solidFill>
                  <a:schemeClr val="bg1"/>
                </a:solidFill>
              </a:rPr>
              <a:t>Par l’achat d’une place de cinéma à 15 €, ils en donnent au moins 8 à la recherche sur le</a:t>
            </a:r>
            <a:br>
              <a:rPr lang="fr-FR" sz="1800" dirty="0">
                <a:solidFill>
                  <a:schemeClr val="bg1"/>
                </a:solidFill>
              </a:rPr>
            </a:br>
            <a:r>
              <a:rPr lang="fr-FR" sz="1800" dirty="0">
                <a:solidFill>
                  <a:schemeClr val="bg1"/>
                </a:solidFill>
              </a:rPr>
              <a:t>cerveau, le système nerveux et leurs pathologies ; tout euro collecté étant intégralement</a:t>
            </a:r>
            <a:br>
              <a:rPr lang="fr-FR" sz="1800" dirty="0">
                <a:solidFill>
                  <a:schemeClr val="bg1"/>
                </a:solidFill>
              </a:rPr>
            </a:br>
            <a:r>
              <a:rPr lang="fr-FR" sz="1800" dirty="0">
                <a:solidFill>
                  <a:schemeClr val="bg1"/>
                </a:solidFill>
              </a:rPr>
              <a:t>versé à la recherche, sous la forme d’achat de gros matériel de recherche, à l’exclusion de</a:t>
            </a:r>
            <a:br>
              <a:rPr lang="fr-FR" sz="1800" dirty="0">
                <a:solidFill>
                  <a:schemeClr val="bg1"/>
                </a:solidFill>
              </a:rPr>
            </a:br>
            <a:r>
              <a:rPr lang="fr-FR" sz="1800" dirty="0">
                <a:solidFill>
                  <a:schemeClr val="bg1"/>
                </a:solidFill>
              </a:rPr>
              <a:t>tous frais et salaires.</a:t>
            </a:r>
            <a:br>
              <a:rPr lang="fr-FR" sz="1800" dirty="0">
                <a:solidFill>
                  <a:schemeClr val="bg1"/>
                </a:solidFill>
              </a:rPr>
            </a:br>
            <a:r>
              <a:rPr lang="fr-FR" sz="1800" dirty="0">
                <a:solidFill>
                  <a:schemeClr val="bg1"/>
                </a:solidFill>
              </a:rPr>
              <a:t>A la suite d'un appel d'offres lancé pour chaque opération par la FRC (Fédération pour la</a:t>
            </a:r>
            <a:br>
              <a:rPr lang="fr-FR" sz="1800" dirty="0">
                <a:solidFill>
                  <a:schemeClr val="bg1"/>
                </a:solidFill>
              </a:rPr>
            </a:br>
            <a:r>
              <a:rPr lang="fr-FR" sz="1800" dirty="0">
                <a:solidFill>
                  <a:schemeClr val="bg1"/>
                </a:solidFill>
              </a:rPr>
              <a:t>Recherche sur le Cerveau), partenaire d'Espoir en tête, le Conseil scientifique de la FRC</a:t>
            </a:r>
            <a:br>
              <a:rPr lang="fr-FR" sz="1800" dirty="0">
                <a:solidFill>
                  <a:schemeClr val="bg1"/>
                </a:solidFill>
              </a:rPr>
            </a:br>
            <a:r>
              <a:rPr lang="fr-FR" sz="1800" dirty="0">
                <a:solidFill>
                  <a:schemeClr val="bg1"/>
                </a:solidFill>
              </a:rPr>
              <a:t>composé de chercheurs et d’un Rotarien sélectionne les dossiers qui seront financés.</a:t>
            </a:r>
            <a:br>
              <a:rPr lang="fr-FR" sz="1800" dirty="0">
                <a:solidFill>
                  <a:schemeClr val="bg1"/>
                </a:solidFill>
              </a:rPr>
            </a:br>
            <a:r>
              <a:rPr lang="fr-FR" sz="1800" dirty="0">
                <a:solidFill>
                  <a:schemeClr val="bg1"/>
                </a:solidFill>
              </a:rPr>
              <a:t>Espoir en tête finance ces projets à hauteur des sommes collectées, qui sont ainsi</a:t>
            </a:r>
            <a:br>
              <a:rPr lang="fr-FR" sz="1800" dirty="0">
                <a:solidFill>
                  <a:schemeClr val="bg1"/>
                </a:solidFill>
              </a:rPr>
            </a:br>
            <a:r>
              <a:rPr lang="fr-FR" sz="1800" dirty="0">
                <a:solidFill>
                  <a:schemeClr val="bg1"/>
                </a:solidFill>
              </a:rPr>
              <a:t>intégralement reversées à la recherche sur le cerveau.</a:t>
            </a:r>
            <a:br>
              <a:rPr lang="fr-FR" sz="1800" dirty="0">
                <a:solidFill>
                  <a:schemeClr val="bg1"/>
                </a:solidFill>
              </a:rPr>
            </a:br>
            <a:r>
              <a:rPr lang="fr-FR" sz="1800" b="1" i="1" dirty="0">
                <a:solidFill>
                  <a:schemeClr val="bg1"/>
                </a:solidFill>
              </a:rPr>
              <a:t>12 films - Recette nette de 10.867.000 € - 62 projets</a:t>
            </a:r>
            <a:endParaRPr lang="fr-FR" sz="1800" dirty="0">
              <a:solidFill>
                <a:schemeClr val="bg1"/>
              </a:solidFill>
            </a:endParaRPr>
          </a:p>
        </p:txBody>
      </p:sp>
      <p:sp>
        <p:nvSpPr>
          <p:cNvPr id="4" name="ZoneTexte 3"/>
          <p:cNvSpPr txBox="1"/>
          <p:nvPr/>
        </p:nvSpPr>
        <p:spPr>
          <a:xfrm>
            <a:off x="0" y="1556792"/>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Historique d’Espoir en Tête</a:t>
            </a:r>
            <a:endParaRPr lang="fr-FR" sz="3600" dirty="0">
              <a:solidFill>
                <a:schemeClr val="tx2">
                  <a:lumMod val="60000"/>
                  <a:lumOff val="40000"/>
                </a:schemeClr>
              </a:solidFill>
              <a:latin typeface="Arial Narrow" panose="020B0606020202030204" pitchFamily="34" charset="0"/>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0"/>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5175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a:bodyPr>
          <a:lstStyle/>
          <a:p>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endParaRPr lang="fr-FR" sz="2400" dirty="0"/>
          </a:p>
        </p:txBody>
      </p:sp>
      <p:sp>
        <p:nvSpPr>
          <p:cNvPr id="4" name="ZoneTexte 3"/>
          <p:cNvSpPr txBox="1"/>
          <p:nvPr/>
        </p:nvSpPr>
        <p:spPr>
          <a:xfrm>
            <a:off x="0" y="1916832"/>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Le film de la saison 2018</a:t>
            </a:r>
            <a:endParaRPr lang="fr-FR" sz="3600" dirty="0">
              <a:solidFill>
                <a:schemeClr val="tx2">
                  <a:lumMod val="60000"/>
                  <a:lumOff val="40000"/>
                </a:schemeClr>
              </a:solidFill>
              <a:latin typeface="Arial Narrow" panose="020B0606020202030204" pitchFamily="34" charset="0"/>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2708920"/>
            <a:ext cx="2929880" cy="3981235"/>
          </a:xfrm>
          <a:prstGeom prst="rect">
            <a:avLst/>
          </a:prstGeom>
        </p:spPr>
      </p:pic>
      <p:sp>
        <p:nvSpPr>
          <p:cNvPr id="3" name="ZoneTexte 2"/>
          <p:cNvSpPr txBox="1"/>
          <p:nvPr/>
        </p:nvSpPr>
        <p:spPr>
          <a:xfrm>
            <a:off x="4355976" y="2996952"/>
            <a:ext cx="4392488" cy="3046988"/>
          </a:xfrm>
          <a:prstGeom prst="rect">
            <a:avLst/>
          </a:prstGeom>
          <a:noFill/>
        </p:spPr>
        <p:txBody>
          <a:bodyPr wrap="square" rtlCol="0">
            <a:spAutoFit/>
          </a:bodyPr>
          <a:lstStyle/>
          <a:p>
            <a:pPr algn="ctr"/>
            <a:endParaRPr lang="fr-FR" sz="3200" dirty="0" smtClean="0">
              <a:solidFill>
                <a:schemeClr val="bg1"/>
              </a:solidFill>
            </a:endParaRPr>
          </a:p>
          <a:p>
            <a:pPr algn="ctr"/>
            <a:r>
              <a:rPr lang="fr-FR" sz="3200" b="1" dirty="0" smtClean="0">
                <a:solidFill>
                  <a:schemeClr val="bg1"/>
                </a:solidFill>
              </a:rPr>
              <a:t>A WRINKLE IN TIME</a:t>
            </a:r>
          </a:p>
          <a:p>
            <a:pPr algn="ctr"/>
            <a:endParaRPr lang="fr-FR" sz="3200" b="1" dirty="0">
              <a:solidFill>
                <a:schemeClr val="bg1"/>
              </a:solidFill>
            </a:endParaRPr>
          </a:p>
          <a:p>
            <a:pPr algn="ctr"/>
            <a:r>
              <a:rPr lang="fr-FR" sz="3200" b="1" dirty="0" smtClean="0">
                <a:solidFill>
                  <a:schemeClr val="bg1"/>
                </a:solidFill>
              </a:rPr>
              <a:t>UN RACCOURCI DANS LE TEMPS</a:t>
            </a:r>
          </a:p>
          <a:p>
            <a:pPr algn="ctr"/>
            <a:endParaRPr lang="fr-FR" sz="3200" dirty="0">
              <a:solidFill>
                <a:schemeClr val="bg1"/>
              </a:solidFill>
            </a:endParaRP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4337" y="332656"/>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4309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fontScale="90000"/>
          </a:bodyPr>
          <a:lstStyle/>
          <a:p>
            <a:r>
              <a:rPr lang="fr-FR" altLang="fr-FR" sz="2400" b="1" i="1" u="sng" dirty="0" smtClean="0">
                <a:solidFill>
                  <a:srgbClr val="FFFF00"/>
                </a:solidFill>
              </a:rPr>
              <a:t/>
            </a:r>
            <a:br>
              <a:rPr lang="fr-FR" altLang="fr-FR" sz="2400" b="1" i="1" u="sng" dirty="0" smtClean="0">
                <a:solidFill>
                  <a:srgbClr val="FFFF00"/>
                </a:solidFill>
              </a:rPr>
            </a:br>
            <a:r>
              <a:rPr lang="fr-FR" altLang="fr-FR" sz="2400" b="1" i="1" u="sng" dirty="0">
                <a:solidFill>
                  <a:srgbClr val="FFFF00"/>
                </a:solidFill>
              </a:rPr>
              <a:t/>
            </a:r>
            <a:br>
              <a:rPr lang="fr-FR" altLang="fr-FR" sz="2400" b="1" i="1" u="sng" dirty="0">
                <a:solidFill>
                  <a:srgbClr val="FFFF00"/>
                </a:solidFill>
              </a:rPr>
            </a:br>
            <a:r>
              <a:rPr lang="fr-FR" altLang="fr-FR" sz="2400" b="1" i="1" u="sng" dirty="0" smtClean="0">
                <a:solidFill>
                  <a:srgbClr val="FFFF00"/>
                </a:solidFill>
              </a:rPr>
              <a:t/>
            </a:r>
            <a:br>
              <a:rPr lang="fr-FR" altLang="fr-FR" sz="2400" b="1" i="1" u="sng" dirty="0" smtClean="0">
                <a:solidFill>
                  <a:srgbClr val="FFFF00"/>
                </a:solidFill>
              </a:rPr>
            </a:br>
            <a:r>
              <a:rPr lang="fr-FR" altLang="fr-FR" sz="2400" b="1" i="1" u="sng" dirty="0">
                <a:solidFill>
                  <a:srgbClr val="FFFF00"/>
                </a:solidFill>
              </a:rPr>
              <a:t/>
            </a:r>
            <a:br>
              <a:rPr lang="fr-FR" altLang="fr-FR" sz="2400" b="1" i="1" u="sng" dirty="0">
                <a:solidFill>
                  <a:srgbClr val="FFFF00"/>
                </a:solidFill>
              </a:rPr>
            </a:br>
            <a:r>
              <a:rPr lang="fr-FR" altLang="fr-FR" sz="2400" b="1" i="1" u="sng" dirty="0" smtClean="0">
                <a:solidFill>
                  <a:srgbClr val="FFFF00"/>
                </a:solidFill>
              </a:rPr>
              <a:t/>
            </a:r>
            <a:br>
              <a:rPr lang="fr-FR" altLang="fr-FR" sz="2400" b="1" i="1" u="sng" dirty="0" smtClean="0">
                <a:solidFill>
                  <a:srgbClr val="FFFF00"/>
                </a:solidFill>
              </a:rPr>
            </a:br>
            <a:r>
              <a:rPr lang="fr-FR" altLang="fr-FR" sz="2400" b="1" i="1" u="sng" dirty="0">
                <a:solidFill>
                  <a:srgbClr val="FFFF00"/>
                </a:solidFill>
              </a:rPr>
              <a:t/>
            </a:r>
            <a:br>
              <a:rPr lang="fr-FR" altLang="fr-FR" sz="2400" b="1" i="1" u="sng" dirty="0">
                <a:solidFill>
                  <a:srgbClr val="FFFF00"/>
                </a:solidFill>
              </a:rPr>
            </a:br>
            <a:r>
              <a:rPr lang="fr-FR" altLang="fr-FR" sz="2400" b="1" i="1" u="sng" dirty="0" smtClean="0">
                <a:solidFill>
                  <a:srgbClr val="FFFF00"/>
                </a:solidFill>
              </a:rPr>
              <a:t/>
            </a:r>
            <a:br>
              <a:rPr lang="fr-FR" altLang="fr-FR" sz="2400" b="1" i="1" u="sng" dirty="0" smtClean="0">
                <a:solidFill>
                  <a:srgbClr val="FFFF00"/>
                </a:solidFill>
              </a:rPr>
            </a:br>
            <a:r>
              <a:rPr lang="fr-FR" altLang="fr-FR" sz="2400" b="1" i="1" u="sng" dirty="0">
                <a:solidFill>
                  <a:srgbClr val="FFFF00"/>
                </a:solidFill>
              </a:rPr>
              <a:t/>
            </a:r>
            <a:br>
              <a:rPr lang="fr-FR" altLang="fr-FR" sz="2400" b="1" i="1" u="sng" dirty="0">
                <a:solidFill>
                  <a:srgbClr val="FFFF00"/>
                </a:solidFill>
              </a:rPr>
            </a:br>
            <a:r>
              <a:rPr lang="fr-FR" altLang="fr-FR" sz="2400" b="1" i="1" u="sng" dirty="0" smtClean="0">
                <a:solidFill>
                  <a:srgbClr val="FFFF00"/>
                </a:solidFill>
              </a:rPr>
              <a:t/>
            </a:r>
            <a:br>
              <a:rPr lang="fr-FR" altLang="fr-FR" sz="2400" b="1" i="1" u="sng" dirty="0" smtClean="0">
                <a:solidFill>
                  <a:srgbClr val="FFFF00"/>
                </a:solidFill>
              </a:rPr>
            </a:br>
            <a:r>
              <a:rPr lang="fr-FR" altLang="fr-FR" sz="2400" b="1" i="1" u="sng" dirty="0">
                <a:solidFill>
                  <a:srgbClr val="FFFF00"/>
                </a:solidFill>
              </a:rPr>
              <a:t/>
            </a:r>
            <a:br>
              <a:rPr lang="fr-FR" altLang="fr-FR" sz="2400" b="1" i="1" u="sng" dirty="0">
                <a:solidFill>
                  <a:srgbClr val="FFFF00"/>
                </a:solidFill>
              </a:rPr>
            </a:br>
            <a:r>
              <a:rPr lang="fr-FR" altLang="fr-FR" sz="2400" b="1" i="1" u="sng" dirty="0" smtClean="0">
                <a:solidFill>
                  <a:srgbClr val="FFFF00"/>
                </a:solidFill>
              </a:rPr>
              <a:t/>
            </a:r>
            <a:br>
              <a:rPr lang="fr-FR" altLang="fr-FR" sz="2400" b="1" i="1" u="sng" dirty="0" smtClean="0">
                <a:solidFill>
                  <a:srgbClr val="FFFF00"/>
                </a:solidFill>
              </a:rPr>
            </a:br>
            <a:r>
              <a:rPr lang="fr-FR" altLang="fr-FR" sz="2400" b="1" i="1" u="sng" dirty="0">
                <a:solidFill>
                  <a:srgbClr val="FFFF00"/>
                </a:solidFill>
              </a:rPr>
              <a:t/>
            </a:r>
            <a:br>
              <a:rPr lang="fr-FR" altLang="fr-FR" sz="2400" b="1" i="1" u="sng" dirty="0">
                <a:solidFill>
                  <a:srgbClr val="FFFF00"/>
                </a:solidFill>
              </a:rPr>
            </a:br>
            <a:r>
              <a:rPr lang="fr-FR" altLang="fr-FR" sz="3200" b="1" i="1" u="sng" dirty="0" smtClean="0">
                <a:solidFill>
                  <a:schemeClr val="bg1"/>
                </a:solidFill>
              </a:rPr>
              <a:t>Avant première le  9 Mars 2018 à partir de 18H*</a:t>
            </a:r>
            <a:br>
              <a:rPr lang="fr-FR" altLang="fr-FR" sz="3200" b="1" i="1" u="sng" dirty="0" smtClean="0">
                <a:solidFill>
                  <a:schemeClr val="bg1"/>
                </a:solidFill>
              </a:rPr>
            </a:br>
            <a:r>
              <a:rPr lang="fr-FR" altLang="fr-FR" sz="3200" b="1" i="1" u="sng" dirty="0" smtClean="0">
                <a:solidFill>
                  <a:schemeClr val="bg1"/>
                </a:solidFill>
              </a:rPr>
              <a:t/>
            </a:r>
            <a:br>
              <a:rPr lang="fr-FR" altLang="fr-FR" sz="3200" b="1" i="1" u="sng" dirty="0" smtClean="0">
                <a:solidFill>
                  <a:schemeClr val="bg1"/>
                </a:solidFill>
              </a:rPr>
            </a:br>
            <a:r>
              <a:rPr lang="fr-FR" altLang="fr-FR" sz="3200" i="1" dirty="0" smtClean="0">
                <a:solidFill>
                  <a:schemeClr val="bg1"/>
                </a:solidFill>
              </a:rPr>
              <a:t>Sortie officielle en France : 14 Mars 2018</a:t>
            </a:r>
            <a:br>
              <a:rPr lang="fr-FR" altLang="fr-FR" sz="3200" i="1" dirty="0" smtClean="0">
                <a:solidFill>
                  <a:schemeClr val="bg1"/>
                </a:solidFill>
              </a:rPr>
            </a:br>
            <a:r>
              <a:rPr lang="fr-FR" altLang="fr-FR" sz="3200" i="1" dirty="0" smtClean="0">
                <a:solidFill>
                  <a:schemeClr val="bg1"/>
                </a:solidFill>
              </a:rPr>
              <a:t>Semaine du cerveau : 12/18 Mars 2018</a:t>
            </a:r>
            <a:br>
              <a:rPr lang="fr-FR" altLang="fr-FR" sz="3200" i="1" dirty="0" smtClean="0">
                <a:solidFill>
                  <a:schemeClr val="bg1"/>
                </a:solidFill>
              </a:rPr>
            </a:br>
            <a:r>
              <a:rPr lang="fr-FR" altLang="fr-FR" sz="3200" i="1" dirty="0" smtClean="0">
                <a:solidFill>
                  <a:schemeClr val="bg1"/>
                </a:solidFill>
              </a:rPr>
              <a:t>Printemps du cinéma : 19/21 Mars </a:t>
            </a:r>
            <a:r>
              <a:rPr lang="fr-FR" altLang="fr-FR" sz="3200" i="1" dirty="0" smtClean="0">
                <a:solidFill>
                  <a:schemeClr val="bg1"/>
                </a:solidFill>
              </a:rPr>
              <a:t>2018</a:t>
            </a:r>
            <a:r>
              <a:rPr lang="fr-FR" altLang="fr-FR" sz="2400" b="1" dirty="0" smtClean="0">
                <a:solidFill>
                  <a:srgbClr val="FFFF00"/>
                </a:solidFill>
              </a:rPr>
              <a:t/>
            </a:r>
            <a:br>
              <a:rPr lang="fr-FR" altLang="fr-FR" sz="2400" b="1" dirty="0" smtClean="0">
                <a:solidFill>
                  <a:srgbClr val="FFFF00"/>
                </a:solidFill>
              </a:rPr>
            </a:br>
            <a:r>
              <a:rPr lang="fr-FR" altLang="fr-FR" sz="2400" b="1" dirty="0">
                <a:solidFill>
                  <a:srgbClr val="FFFF00"/>
                </a:solidFill>
                <a:hlinkClick r:id="rId2"/>
              </a:rPr>
              <a:t>bande annonce du film</a:t>
            </a:r>
            <a:r>
              <a:rPr lang="fr-FR" altLang="fr-FR" sz="2400" b="1" dirty="0" smtClean="0">
                <a:solidFill>
                  <a:srgbClr val="FFFF00"/>
                </a:solidFill>
              </a:rPr>
              <a:t/>
            </a:r>
            <a:br>
              <a:rPr lang="fr-FR" altLang="fr-FR" sz="2400" b="1" dirty="0" smtClean="0">
                <a:solidFill>
                  <a:srgbClr val="FFFF00"/>
                </a:solidFill>
              </a:rPr>
            </a:br>
            <a:r>
              <a:rPr lang="fr-FR" altLang="fr-FR" sz="2400" b="1" dirty="0" smtClean="0">
                <a:solidFill>
                  <a:srgbClr val="FFFF00"/>
                </a:solidFill>
              </a:rPr>
              <a:t/>
            </a:r>
            <a:br>
              <a:rPr lang="fr-FR" altLang="fr-FR" sz="2400" b="1" dirty="0" smtClean="0">
                <a:solidFill>
                  <a:srgbClr val="FFFF00"/>
                </a:solidFill>
              </a:rPr>
            </a:br>
            <a:r>
              <a:rPr lang="fr-FR" altLang="fr-FR" sz="2400" b="1" dirty="0" smtClean="0">
                <a:solidFill>
                  <a:schemeClr val="bg1"/>
                </a:solidFill>
              </a:rPr>
              <a:t>* Séances possibles les 10, 11, 12 </a:t>
            </a:r>
            <a:r>
              <a:rPr lang="fr-FR" altLang="fr-FR" sz="2400" b="1" dirty="0" smtClean="0">
                <a:solidFill>
                  <a:schemeClr val="bg1"/>
                </a:solidFill>
              </a:rPr>
              <a:t> </a:t>
            </a:r>
            <a:r>
              <a:rPr lang="fr-FR" altLang="fr-FR" sz="2400" b="1" dirty="0" smtClean="0">
                <a:solidFill>
                  <a:schemeClr val="bg1"/>
                </a:solidFill>
              </a:rPr>
              <a:t>mars avec dérogation de Disney</a:t>
            </a:r>
            <a:br>
              <a:rPr lang="fr-FR" altLang="fr-FR" sz="2400" b="1" dirty="0" smtClean="0">
                <a:solidFill>
                  <a:schemeClr val="bg1"/>
                </a:solidFill>
              </a:rPr>
            </a:br>
            <a:r>
              <a:rPr lang="fr-FR" altLang="fr-FR" sz="2400" b="1" dirty="0" smtClean="0">
                <a:solidFill>
                  <a:schemeClr val="bg1"/>
                </a:solidFill>
              </a:rPr>
              <a:t>Liste et horaires des séances sur le site :  </a:t>
            </a:r>
            <a:r>
              <a:rPr lang="fr-FR" altLang="fr-FR" sz="2400" b="1" dirty="0" smtClean="0">
                <a:solidFill>
                  <a:schemeClr val="bg1"/>
                </a:solidFill>
                <a:hlinkClick r:id="rId3"/>
              </a:rPr>
              <a:t>www.espoir-en-tete.org</a:t>
            </a:r>
            <a:r>
              <a:rPr lang="fr-FR" altLang="fr-FR" sz="2400" b="1" dirty="0" smtClean="0">
                <a:solidFill>
                  <a:schemeClr val="bg1"/>
                </a:solidFill>
              </a:rPr>
              <a:t/>
            </a:r>
            <a:br>
              <a:rPr lang="fr-FR" altLang="fr-FR" sz="2400" b="1" dirty="0" smtClean="0">
                <a:solidFill>
                  <a:schemeClr val="bg1"/>
                </a:solidFill>
              </a:rPr>
            </a:br>
            <a:r>
              <a:rPr lang="fr-FR" altLang="fr-FR" sz="2400" b="1" dirty="0" smtClean="0">
                <a:solidFill>
                  <a:schemeClr val="bg1"/>
                </a:solidFill>
              </a:rPr>
              <a:t/>
            </a:r>
            <a:br>
              <a:rPr lang="fr-FR" altLang="fr-FR" sz="2400" b="1" dirty="0" smtClean="0">
                <a:solidFill>
                  <a:schemeClr val="bg1"/>
                </a:solidFill>
              </a:rPr>
            </a:br>
            <a:r>
              <a:rPr lang="fr-FR" altLang="fr-FR" sz="2400" b="1" dirty="0" smtClean="0">
                <a:solidFill>
                  <a:schemeClr val="bg1"/>
                </a:solidFill>
              </a:rPr>
              <a:t/>
            </a:r>
            <a:br>
              <a:rPr lang="fr-FR" altLang="fr-FR" sz="2400" b="1" dirty="0" smtClean="0">
                <a:solidFill>
                  <a:schemeClr val="bg1"/>
                </a:solidFill>
              </a:rPr>
            </a:br>
            <a:r>
              <a:rPr lang="fr-FR" altLang="fr-FR" sz="2400" b="1" dirty="0" smtClean="0">
                <a:solidFill>
                  <a:schemeClr val="bg1"/>
                </a:solidFill>
              </a:rPr>
              <a:t/>
            </a:r>
            <a:br>
              <a:rPr lang="fr-FR" altLang="fr-FR" sz="2400" b="1" dirty="0" smtClean="0">
                <a:solidFill>
                  <a:schemeClr val="bg1"/>
                </a:solidFill>
              </a:rPr>
            </a:br>
            <a:endParaRPr lang="fr-FR" altLang="fr-FR" sz="2400" b="1" dirty="0" smtClean="0">
              <a:solidFill>
                <a:schemeClr val="bg1"/>
              </a:solidFill>
            </a:endParaRPr>
          </a:p>
        </p:txBody>
      </p:sp>
      <p:sp>
        <p:nvSpPr>
          <p:cNvPr id="4" name="ZoneTexte 3"/>
          <p:cNvSpPr txBox="1"/>
          <p:nvPr/>
        </p:nvSpPr>
        <p:spPr>
          <a:xfrm>
            <a:off x="0" y="2060848"/>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 Les dates des séances </a:t>
            </a:r>
            <a:endParaRPr lang="fr-FR" sz="3600" dirty="0">
              <a:solidFill>
                <a:schemeClr val="tx2">
                  <a:lumMod val="60000"/>
                  <a:lumOff val="40000"/>
                </a:schemeClr>
              </a:solidFill>
              <a:latin typeface="Arial Narrow" panose="020B0606020202030204" pitchFamily="34" charset="0"/>
            </a:endParaRPr>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337" y="332656"/>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4759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a:bodyPr>
          <a:lstStyle/>
          <a:p>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endParaRPr lang="fr-FR" sz="2400" dirty="0"/>
          </a:p>
        </p:txBody>
      </p:sp>
      <p:sp>
        <p:nvSpPr>
          <p:cNvPr id="4" name="ZoneTexte 3"/>
          <p:cNvSpPr txBox="1"/>
          <p:nvPr/>
        </p:nvSpPr>
        <p:spPr>
          <a:xfrm>
            <a:off x="0" y="1916832"/>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L’affiche</a:t>
            </a:r>
            <a:endParaRPr lang="fr-FR" sz="3600" dirty="0">
              <a:solidFill>
                <a:schemeClr val="tx2">
                  <a:lumMod val="60000"/>
                  <a:lumOff val="40000"/>
                </a:schemeClr>
              </a:solidFill>
              <a:latin typeface="Arial Narrow" panose="020B0606020202030204" pitchFamily="34" charset="0"/>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23138"/>
            <a:ext cx="9144000" cy="5062246"/>
          </a:xfrm>
          <a:prstGeom prst="rect">
            <a:avLst/>
          </a:prstGeom>
        </p:spPr>
      </p:pic>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4337" y="116632"/>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0041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a:bodyPr>
          <a:lstStyle/>
          <a:p>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endParaRPr lang="fr-FR" sz="2400" dirty="0"/>
          </a:p>
        </p:txBody>
      </p:sp>
      <p:sp>
        <p:nvSpPr>
          <p:cNvPr id="4" name="ZoneTexte 3"/>
          <p:cNvSpPr txBox="1"/>
          <p:nvPr/>
        </p:nvSpPr>
        <p:spPr>
          <a:xfrm>
            <a:off x="0" y="1916832"/>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L’affiche</a:t>
            </a:r>
            <a:endParaRPr lang="fr-FR" sz="3600" dirty="0">
              <a:solidFill>
                <a:schemeClr val="tx2">
                  <a:lumMod val="60000"/>
                  <a:lumOff val="40000"/>
                </a:schemeClr>
              </a:solidFill>
              <a:latin typeface="Arial Narrow" panose="020B0606020202030204" pitchFamily="34" charset="0"/>
            </a:endParaRPr>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21314"/>
            <a:ext cx="9144000" cy="5136078"/>
          </a:xfrm>
          <a:prstGeom prst="rect">
            <a:avLst/>
          </a:prstGeom>
        </p:spPr>
      </p:pic>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4337" y="116632"/>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5168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a:bodyPr>
          <a:lstStyle/>
          <a:p>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endParaRPr lang="fr-FR" sz="2400" dirty="0"/>
          </a:p>
        </p:txBody>
      </p:sp>
      <p:sp>
        <p:nvSpPr>
          <p:cNvPr id="4" name="ZoneTexte 3"/>
          <p:cNvSpPr txBox="1"/>
          <p:nvPr/>
        </p:nvSpPr>
        <p:spPr>
          <a:xfrm>
            <a:off x="0" y="1916832"/>
            <a:ext cx="9144000" cy="646331"/>
          </a:xfrm>
          <a:prstGeom prst="rect">
            <a:avLst/>
          </a:prstGeom>
          <a:solidFill>
            <a:srgbClr val="002060"/>
          </a:solidFill>
        </p:spPr>
        <p:txBody>
          <a:bodyPr wrap="square" rtlCol="0">
            <a:spAutoFit/>
          </a:bodyPr>
          <a:lstStyle/>
          <a:p>
            <a:pPr algn="ctr"/>
            <a:endParaRPr lang="fr-FR" sz="3600" dirty="0">
              <a:solidFill>
                <a:schemeClr val="tx2">
                  <a:lumMod val="60000"/>
                  <a:lumOff val="40000"/>
                </a:schemeClr>
              </a:solidFill>
              <a:latin typeface="Arial Narrow" panose="020B0606020202030204" pitchFamily="34" charset="0"/>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61528"/>
            <a:ext cx="9144000" cy="5123856"/>
          </a:xfrm>
          <a:prstGeom prst="rect">
            <a:avLst/>
          </a:prstGeom>
        </p:spPr>
      </p:pic>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4337" y="116632"/>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665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a:bodyPr>
          <a:lstStyle/>
          <a:p>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endParaRPr lang="fr-FR" sz="2400" dirty="0"/>
          </a:p>
        </p:txBody>
      </p:sp>
      <p:sp>
        <p:nvSpPr>
          <p:cNvPr id="4" name="ZoneTexte 3"/>
          <p:cNvSpPr txBox="1"/>
          <p:nvPr/>
        </p:nvSpPr>
        <p:spPr>
          <a:xfrm>
            <a:off x="0" y="1916832"/>
            <a:ext cx="9144000" cy="646331"/>
          </a:xfrm>
          <a:prstGeom prst="rect">
            <a:avLst/>
          </a:prstGeom>
          <a:solidFill>
            <a:srgbClr val="002060"/>
          </a:solidFill>
        </p:spPr>
        <p:txBody>
          <a:bodyPr wrap="square" rtlCol="0">
            <a:spAutoFit/>
          </a:bodyPr>
          <a:lstStyle/>
          <a:p>
            <a:pPr algn="ctr"/>
            <a:endParaRPr lang="fr-FR" sz="3600" dirty="0">
              <a:solidFill>
                <a:schemeClr val="tx2">
                  <a:lumMod val="60000"/>
                  <a:lumOff val="40000"/>
                </a:schemeClr>
              </a:solidFill>
              <a:latin typeface="Arial Narrow" panose="020B0606020202030204" pitchFamily="34" charset="0"/>
            </a:endParaRPr>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4824"/>
            <a:ext cx="9144000" cy="5138475"/>
          </a:xfrm>
          <a:prstGeom prst="rect">
            <a:avLst/>
          </a:prstGeom>
        </p:spPr>
      </p:pic>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4337" y="116632"/>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2637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a:solidFill>
            <a:schemeClr val="bg1">
              <a:lumMod val="65000"/>
            </a:schemeClr>
          </a:solidFill>
        </p:spPr>
        <p:txBody>
          <a:bodyPr>
            <a:normAutofit fontScale="90000"/>
          </a:bodyPr>
          <a:lstStyle/>
          <a:p>
            <a:pPr>
              <a:defRPr/>
            </a:pP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altLang="fr-FR" sz="2800" b="1" i="1" dirty="0">
                <a:solidFill>
                  <a:srgbClr val="FFFF00"/>
                </a:solidFill>
              </a:rPr>
              <a:t/>
            </a:r>
            <a:br>
              <a:rPr lang="fr-FR" altLang="fr-FR" sz="2800" b="1" i="1" dirty="0">
                <a:solidFill>
                  <a:srgbClr val="FFFF00"/>
                </a:solidFill>
              </a:rPr>
            </a:br>
            <a:r>
              <a:rPr lang="fr-FR" altLang="fr-FR" sz="2400" b="1" dirty="0">
                <a:solidFill>
                  <a:srgbClr val="FFFF00"/>
                </a:solidFill>
                <a:latin typeface="Arial" charset="0"/>
              </a:rPr>
              <a:t/>
            </a:r>
            <a:br>
              <a:rPr lang="fr-FR" altLang="fr-FR" sz="2400" b="1" dirty="0">
                <a:solidFill>
                  <a:srgbClr val="FFFF00"/>
                </a:solidFill>
                <a:latin typeface="Arial" charset="0"/>
              </a:rPr>
            </a:br>
            <a:r>
              <a:rPr lang="fr-FR" altLang="fr-FR" sz="2400" b="1" dirty="0">
                <a:solidFill>
                  <a:srgbClr val="FFFF00"/>
                </a:solidFill>
                <a:latin typeface="Arial" charset="0"/>
              </a:rPr>
              <a:t/>
            </a:r>
            <a:br>
              <a:rPr lang="fr-FR" altLang="fr-FR" sz="2400" b="1" dirty="0">
                <a:solidFill>
                  <a:srgbClr val="FFFF00"/>
                </a:solidFill>
                <a:latin typeface="Arial" charset="0"/>
              </a:rPr>
            </a:br>
            <a:r>
              <a:rPr lang="fr-FR" altLang="fr-FR" sz="2400" b="1" dirty="0" smtClean="0">
                <a:solidFill>
                  <a:srgbClr val="FFFF00"/>
                </a:solidFill>
                <a:latin typeface="Arial" charset="0"/>
              </a:rPr>
              <a:t/>
            </a:r>
            <a:br>
              <a:rPr lang="fr-FR" altLang="fr-FR" sz="2400" b="1" dirty="0" smtClean="0">
                <a:solidFill>
                  <a:srgbClr val="FFFF00"/>
                </a:solidFill>
                <a:latin typeface="Arial" charset="0"/>
              </a:rPr>
            </a:br>
            <a:r>
              <a:rPr lang="fr-FR" altLang="fr-FR" sz="2400" b="1" dirty="0">
                <a:solidFill>
                  <a:srgbClr val="FFFF00"/>
                </a:solidFill>
                <a:latin typeface="Arial" charset="0"/>
              </a:rPr>
              <a:t/>
            </a:r>
            <a:br>
              <a:rPr lang="fr-FR" altLang="fr-FR" sz="2400" b="1" dirty="0">
                <a:solidFill>
                  <a:srgbClr val="FFFF00"/>
                </a:solidFill>
                <a:latin typeface="Arial" charset="0"/>
              </a:rPr>
            </a:br>
            <a:r>
              <a:rPr lang="fr-FR" altLang="fr-FR" sz="2400" b="1" dirty="0" smtClean="0">
                <a:solidFill>
                  <a:srgbClr val="FFFF00"/>
                </a:solidFill>
                <a:latin typeface="Arial" charset="0"/>
              </a:rPr>
              <a:t/>
            </a:r>
            <a:br>
              <a:rPr lang="fr-FR" altLang="fr-FR" sz="2400" b="1" dirty="0" smtClean="0">
                <a:solidFill>
                  <a:srgbClr val="FFFF00"/>
                </a:solidFill>
                <a:latin typeface="Arial" charset="0"/>
              </a:rPr>
            </a:br>
            <a:r>
              <a:rPr lang="fr-FR" altLang="fr-FR" sz="2400" b="1" dirty="0">
                <a:solidFill>
                  <a:srgbClr val="FFFF00"/>
                </a:solidFill>
                <a:latin typeface="Arial" charset="0"/>
              </a:rPr>
              <a:t/>
            </a:r>
            <a:br>
              <a:rPr lang="fr-FR" altLang="fr-FR" sz="2400" b="1" dirty="0">
                <a:solidFill>
                  <a:srgbClr val="FFFF00"/>
                </a:solidFill>
                <a:latin typeface="Arial" charset="0"/>
              </a:rPr>
            </a:br>
            <a:r>
              <a:rPr lang="fr-FR" altLang="fr-FR" sz="2400" b="1" dirty="0" smtClean="0">
                <a:solidFill>
                  <a:srgbClr val="FFFF00"/>
                </a:solidFill>
                <a:latin typeface="Arial" charset="0"/>
              </a:rPr>
              <a:t/>
            </a:r>
            <a:br>
              <a:rPr lang="fr-FR" altLang="fr-FR" sz="2400" b="1" dirty="0" smtClean="0">
                <a:solidFill>
                  <a:srgbClr val="FFFF00"/>
                </a:solidFill>
                <a:latin typeface="Arial" charset="0"/>
              </a:rPr>
            </a:br>
            <a:r>
              <a:rPr lang="fr-FR" altLang="fr-FR" sz="2400" b="1" dirty="0" smtClean="0">
                <a:solidFill>
                  <a:schemeClr val="bg1"/>
                </a:solidFill>
                <a:latin typeface="Arial" charset="0"/>
              </a:rPr>
              <a:t>La </a:t>
            </a:r>
            <a:r>
              <a:rPr lang="fr-FR" altLang="fr-FR" sz="2400" b="1" dirty="0">
                <a:solidFill>
                  <a:schemeClr val="bg1"/>
                </a:solidFill>
                <a:latin typeface="Arial" charset="0"/>
              </a:rPr>
              <a:t>Fédération pour la recherche sur le cerveau est le partenaire </a:t>
            </a:r>
            <a:r>
              <a:rPr lang="fr-FR" altLang="fr-FR" sz="2400" b="1" dirty="0" smtClean="0">
                <a:solidFill>
                  <a:schemeClr val="bg1"/>
                </a:solidFill>
                <a:latin typeface="Arial" charset="0"/>
              </a:rPr>
              <a:t/>
            </a:r>
            <a:br>
              <a:rPr lang="fr-FR" altLang="fr-FR" sz="2400" b="1" dirty="0" smtClean="0">
                <a:solidFill>
                  <a:schemeClr val="bg1"/>
                </a:solidFill>
                <a:latin typeface="Arial" charset="0"/>
              </a:rPr>
            </a:br>
            <a:r>
              <a:rPr lang="fr-FR" altLang="fr-FR" sz="2400" b="1" dirty="0" smtClean="0">
                <a:solidFill>
                  <a:schemeClr val="bg1"/>
                </a:solidFill>
                <a:latin typeface="Arial" charset="0"/>
              </a:rPr>
              <a:t>officiel </a:t>
            </a:r>
            <a:r>
              <a:rPr lang="fr-FR" altLang="fr-FR" sz="2400" b="1" dirty="0">
                <a:solidFill>
                  <a:schemeClr val="bg1"/>
                </a:solidFill>
                <a:latin typeface="Arial" charset="0"/>
              </a:rPr>
              <a:t>scientifique depuis la création en 2005 de l’association</a:t>
            </a:r>
            <a:br>
              <a:rPr lang="fr-FR" altLang="fr-FR" sz="2400" b="1" dirty="0">
                <a:solidFill>
                  <a:schemeClr val="bg1"/>
                </a:solidFill>
                <a:latin typeface="Arial" charset="0"/>
              </a:rPr>
            </a:br>
            <a:r>
              <a:rPr lang="fr-FR" altLang="fr-FR" sz="2400" b="1" dirty="0">
                <a:solidFill>
                  <a:schemeClr val="bg1"/>
                </a:solidFill>
                <a:latin typeface="Arial" charset="0"/>
              </a:rPr>
              <a:t/>
            </a:r>
            <a:br>
              <a:rPr lang="fr-FR" altLang="fr-FR" sz="2400" b="1" dirty="0">
                <a:solidFill>
                  <a:schemeClr val="bg1"/>
                </a:solidFill>
                <a:latin typeface="Arial" charset="0"/>
              </a:rPr>
            </a:br>
            <a:r>
              <a:rPr lang="fr-FR" altLang="fr-FR" sz="2400" b="1" dirty="0">
                <a:solidFill>
                  <a:schemeClr val="bg1"/>
                </a:solidFill>
                <a:latin typeface="Arial" charset="0"/>
              </a:rPr>
              <a:t>A ce titre, elle lance chaque année un appel à projets au nom du Rotary. </a:t>
            </a:r>
            <a:br>
              <a:rPr lang="fr-FR" altLang="fr-FR" sz="2400" b="1" dirty="0">
                <a:solidFill>
                  <a:schemeClr val="bg1"/>
                </a:solidFill>
                <a:latin typeface="Arial" charset="0"/>
              </a:rPr>
            </a:br>
            <a:r>
              <a:rPr lang="fr-FR" altLang="fr-FR" sz="2400" b="1" dirty="0" smtClean="0">
                <a:solidFill>
                  <a:schemeClr val="bg1"/>
                </a:solidFill>
                <a:latin typeface="Arial" charset="0"/>
              </a:rPr>
              <a:t>Son </a:t>
            </a:r>
            <a:r>
              <a:rPr lang="fr-FR" altLang="fr-FR" sz="2400" b="1" dirty="0">
                <a:solidFill>
                  <a:schemeClr val="bg1"/>
                </a:solidFill>
                <a:latin typeface="Arial" charset="0"/>
              </a:rPr>
              <a:t>conseil scientifique sélectionne les dossiers en vue de l’attribution des fonds collectés destinés à financer exclusivement des gros matériels ( microscopes, Scanner… </a:t>
            </a:r>
            <a:br>
              <a:rPr lang="fr-FR" altLang="fr-FR" sz="2400" b="1" dirty="0">
                <a:solidFill>
                  <a:schemeClr val="bg1"/>
                </a:solidFill>
                <a:latin typeface="Arial"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r>
              <a:rPr lang="fr-FR" sz="2400" dirty="0">
                <a:solidFill>
                  <a:schemeClr val="bg1"/>
                </a:solidFill>
                <a:latin typeface="Georgia" charset="0"/>
                <a:ea typeface="Georgia" charset="0"/>
                <a:cs typeface="Georgia" charset="0"/>
              </a:rPr>
              <a:t/>
            </a:r>
            <a:br>
              <a:rPr lang="fr-FR" sz="2400" dirty="0">
                <a:solidFill>
                  <a:schemeClr val="bg1"/>
                </a:solidFill>
                <a:latin typeface="Georgia" charset="0"/>
                <a:ea typeface="Georgia" charset="0"/>
                <a:cs typeface="Georgia" charset="0"/>
              </a:rPr>
            </a:br>
            <a:r>
              <a:rPr lang="fr-FR" sz="2400" dirty="0" smtClean="0">
                <a:solidFill>
                  <a:schemeClr val="bg1"/>
                </a:solidFill>
                <a:latin typeface="Georgia" charset="0"/>
                <a:ea typeface="Georgia" charset="0"/>
                <a:cs typeface="Georgia" charset="0"/>
              </a:rPr>
              <a:t/>
            </a:r>
            <a:br>
              <a:rPr lang="fr-FR" sz="2400" dirty="0" smtClean="0">
                <a:solidFill>
                  <a:schemeClr val="bg1"/>
                </a:solidFill>
                <a:latin typeface="Georgia" charset="0"/>
                <a:ea typeface="Georgia" charset="0"/>
                <a:cs typeface="Georgia" charset="0"/>
              </a:rPr>
            </a:br>
            <a:endParaRPr lang="fr-FR" sz="2400" dirty="0"/>
          </a:p>
        </p:txBody>
      </p:sp>
      <p:sp>
        <p:nvSpPr>
          <p:cNvPr id="4" name="ZoneTexte 3"/>
          <p:cNvSpPr txBox="1"/>
          <p:nvPr/>
        </p:nvSpPr>
        <p:spPr>
          <a:xfrm>
            <a:off x="0" y="1916832"/>
            <a:ext cx="9144000" cy="646331"/>
          </a:xfrm>
          <a:prstGeom prst="rect">
            <a:avLst/>
          </a:prstGeom>
          <a:solidFill>
            <a:srgbClr val="002060"/>
          </a:solidFill>
        </p:spPr>
        <p:txBody>
          <a:bodyPr wrap="square" rtlCol="0">
            <a:spAutoFit/>
          </a:bodyPr>
          <a:lstStyle/>
          <a:p>
            <a:pPr algn="ctr"/>
            <a:r>
              <a:rPr lang="fr-FR" sz="3600" dirty="0" smtClean="0">
                <a:solidFill>
                  <a:schemeClr val="tx2">
                    <a:lumMod val="60000"/>
                    <a:lumOff val="40000"/>
                  </a:schemeClr>
                </a:solidFill>
                <a:latin typeface="Arial Narrow" panose="020B0606020202030204" pitchFamily="34" charset="0"/>
              </a:rPr>
              <a:t>Le partenaire scientifique</a:t>
            </a:r>
            <a:endParaRPr lang="fr-FR" sz="3600" dirty="0">
              <a:solidFill>
                <a:schemeClr val="tx2">
                  <a:lumMod val="60000"/>
                  <a:lumOff val="40000"/>
                </a:schemeClr>
              </a:solidFill>
              <a:latin typeface="Arial Narrow" panose="020B0606020202030204" pitchFamily="34" charset="0"/>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337" y="116632"/>
            <a:ext cx="83153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6" y="5877272"/>
            <a:ext cx="863774" cy="863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1861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84</Words>
  <Application>Microsoft Office PowerPoint</Application>
  <PresentationFormat>Affichage à l'écran (4:3)</PresentationFormat>
  <Paragraphs>33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Présentation PowerPoint</vt:lpstr>
      <vt:lpstr>        Dans toute la France, le même jour , à l'appel des Rotariens français, plusieurs dizaines de milliers de spectateurs assistent à une avant-première caritative du film d'un grand distributeur en vue de récolter des fonds pour la recherche sur le cerveau, tel est le principe d'Espoir en tête des Rotariens français. Par l’achat d’une place de cinéma à 15 €, ils en donnent au moins 8 à la recherche sur le cerveau, le système nerveux et leurs pathologies ; tout euro collecté étant intégralement versé à la recherche, sous la forme d’achat de gros matériel de recherche, à l’exclusion de tous frais et salaires. A la suite d'un appel d'offres lancé pour chaque opération par la FRC (Fédération pour la Recherche sur le Cerveau), partenaire d'Espoir en tête, le Conseil scientifique de la FRC composé de chercheurs et d’un Rotarien sélectionne les dossiers qui seront financés. Espoir en tête finance ces projets à hauteur des sommes collectées, qui sont ainsi intégralement reversées à la recherche sur le cerveau. 12 films - Recette nette de 10.867.000 € - 62 projets</vt:lpstr>
      <vt:lpstr>         </vt:lpstr>
      <vt:lpstr>            Avant première le  9 Mars 2018 à partir de 18H*  Sortie officielle en France : 14 Mars 2018 Semaine du cerveau : 12/18 Mars 2018 Printemps du cinéma : 19/21 Mars 2018 bande annonce du film  * Séances possibles les 10, 11, 12  mars avec dérogation de Disney Liste et horaires des séances sur le site :  www.espoir-en-tete.org    </vt:lpstr>
      <vt:lpstr>         </vt:lpstr>
      <vt:lpstr>         </vt:lpstr>
      <vt:lpstr>         </vt:lpstr>
      <vt:lpstr>         </vt:lpstr>
      <vt:lpstr>            La Fédération pour la recherche sur le cerveau est le partenaire  officiel scientifique depuis la création en 2005 de l’association  A ce titre, elle lance chaque année un appel à projets au nom du Rotary.  Son conseil scientifique sélectionne les dossiers en vue de l’attribution des fonds collectés destinés à financer exclusivement des gros matériels ( microscopes, Scanner…       </vt:lpstr>
      <vt:lpstr>     Fondation pour la recherche sur l’Epilepsie (FFRE)  Association France Parkinson  Association pour la recherche sur la sclérose en plaques (ARSEP)  Union des amis et familles de malades psychiques (UNAFAM)  Association des malades atteints de dystonie  (AMADYS)  Association pour la recherche sur la sclérose latérale amyotrophique (ARSLA</vt:lpstr>
      <vt:lpstr>         </vt:lpstr>
      <vt:lpstr>             Entreprises :   Réduction d’impôt à hauteur de 60 % du don de 8 € dans la limite de 5 ‰ du chiffre d’affaires.   Comptabilisation en charges des 7 € du prix de la place lorsque celle-ci est offerte en cadeau (clients, personnel, etc.).  Particuliers :   Réduction d'impôt sur le revenu égale à 66 % du don de 8 € dans la limite de 20 % du revenu imposable       </vt:lpstr>
      <vt:lpstr>              http://www.espoir-en-tete.org   https://www.rotary.org/fr   http://www.frcneurodon.org           </vt:lpstr>
    </vt:vector>
  </TitlesOfParts>
  <Company>FEUILLAGE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Francis BALME</dc:creator>
  <cp:lastModifiedBy>Francis BALME</cp:lastModifiedBy>
  <cp:revision>22</cp:revision>
  <dcterms:created xsi:type="dcterms:W3CDTF">2017-11-14T17:31:07Z</dcterms:created>
  <dcterms:modified xsi:type="dcterms:W3CDTF">2017-11-17T14:50:29Z</dcterms:modified>
</cp:coreProperties>
</file>